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64" r:id="rId3"/>
    <p:sldId id="260" r:id="rId4"/>
    <p:sldId id="262" r:id="rId5"/>
    <p:sldId id="269" r:id="rId6"/>
    <p:sldId id="266" r:id="rId7"/>
    <p:sldId id="270" r:id="rId8"/>
    <p:sldId id="271" r:id="rId9"/>
    <p:sldId id="272" r:id="rId10"/>
    <p:sldId id="275" r:id="rId11"/>
    <p:sldId id="276" r:id="rId12"/>
    <p:sldId id="267" r:id="rId13"/>
    <p:sldId id="261" r:id="rId14"/>
    <p:sldId id="268" r:id="rId15"/>
    <p:sldId id="273" r:id="rId16"/>
    <p:sldId id="257" r:id="rId17"/>
    <p:sldId id="258" r:id="rId18"/>
    <p:sldId id="274" r:id="rId19"/>
    <p:sldId id="259" r:id="rId20"/>
    <p:sldId id="278"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94660"/>
  </p:normalViewPr>
  <p:slideViewPr>
    <p:cSldViewPr>
      <p:cViewPr varScale="1">
        <p:scale>
          <a:sx n="65" d="100"/>
          <a:sy n="65" d="100"/>
        </p:scale>
        <p:origin x="-142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23B739-E2CC-4543-A109-705922D0F798}" type="datetimeFigureOut">
              <a:rPr lang="en-US" smtClean="0"/>
              <a:t>9/26/2019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8F5A77-3018-4AB5-B59A-78EA924DE177}" type="slidenum">
              <a:rPr lang="en-US" smtClean="0"/>
              <a:t>‹#›</a:t>
            </a:fld>
            <a:endParaRPr lang="en-US"/>
          </a:p>
        </p:txBody>
      </p:sp>
    </p:spTree>
    <p:extLst>
      <p:ext uri="{BB962C8B-B14F-4D97-AF65-F5344CB8AC3E}">
        <p14:creationId xmlns:p14="http://schemas.microsoft.com/office/powerpoint/2010/main" val="964471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International Relations and world Politics </a:t>
            </a:r>
            <a:r>
              <a:rPr lang="en-US" dirty="0" err="1" smtClean="0"/>
              <a:t>Viotti</a:t>
            </a:r>
            <a:r>
              <a:rPr lang="en-US" dirty="0" smtClean="0"/>
              <a:t> and </a:t>
            </a:r>
            <a:r>
              <a:rPr lang="en-US" dirty="0" err="1" smtClean="0"/>
              <a:t>Kuppi</a:t>
            </a:r>
            <a:r>
              <a:rPr lang="en-US" dirty="0" smtClean="0"/>
              <a:t> ( 2013)</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4</a:t>
            </a:fld>
            <a:endParaRPr lang="en-US"/>
          </a:p>
        </p:txBody>
      </p:sp>
    </p:spTree>
    <p:extLst>
      <p:ext uri="{BB962C8B-B14F-4D97-AF65-F5344CB8AC3E}">
        <p14:creationId xmlns:p14="http://schemas.microsoft.com/office/powerpoint/2010/main" val="1598248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err="1" smtClean="0"/>
              <a:t>Bajwa</a:t>
            </a:r>
            <a:r>
              <a:rPr lang="en-US" dirty="0" smtClean="0"/>
              <a:t> ( 2008) Defining Elements of Comprehensive National Power </a:t>
            </a:r>
          </a:p>
          <a:p>
            <a:r>
              <a:rPr lang="en-US" dirty="0" smtClean="0"/>
              <a:t>https://www.claws.in/images/journals_doc/1302263399_JSBajwa.pdf</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5</a:t>
            </a:fld>
            <a:endParaRPr lang="en-US"/>
          </a:p>
        </p:txBody>
      </p:sp>
    </p:spTree>
    <p:extLst>
      <p:ext uri="{BB962C8B-B14F-4D97-AF65-F5344CB8AC3E}">
        <p14:creationId xmlns:p14="http://schemas.microsoft.com/office/powerpoint/2010/main" val="262155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https://www.politicalscienceview.com/determinants-of-foreign-policy/</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7</a:t>
            </a:fld>
            <a:endParaRPr lang="en-US"/>
          </a:p>
        </p:txBody>
      </p:sp>
    </p:spTree>
    <p:extLst>
      <p:ext uri="{BB962C8B-B14F-4D97-AF65-F5344CB8AC3E}">
        <p14:creationId xmlns:p14="http://schemas.microsoft.com/office/powerpoint/2010/main" val="386696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https://www.politicalscienceview.com/determinants-of-foreign-policy/</a:t>
            </a:r>
          </a:p>
          <a:p>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8</a:t>
            </a:fld>
            <a:endParaRPr lang="en-US"/>
          </a:p>
        </p:txBody>
      </p:sp>
    </p:spTree>
    <p:extLst>
      <p:ext uri="{BB962C8B-B14F-4D97-AF65-F5344CB8AC3E}">
        <p14:creationId xmlns:p14="http://schemas.microsoft.com/office/powerpoint/2010/main" val="860847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Viotti</a:t>
            </a:r>
            <a:r>
              <a:rPr lang="en-US" dirty="0" smtClean="0"/>
              <a:t> and </a:t>
            </a:r>
            <a:r>
              <a:rPr lang="en-US" dirty="0" err="1" smtClean="0"/>
              <a:t>Kuppi</a:t>
            </a:r>
            <a:r>
              <a:rPr lang="en-US" dirty="0" smtClean="0"/>
              <a:t> </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11</a:t>
            </a:fld>
            <a:endParaRPr lang="en-US"/>
          </a:p>
        </p:txBody>
      </p:sp>
    </p:spTree>
    <p:extLst>
      <p:ext uri="{BB962C8B-B14F-4D97-AF65-F5344CB8AC3E}">
        <p14:creationId xmlns:p14="http://schemas.microsoft.com/office/powerpoint/2010/main" val="3360852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https://www.legit.ng/1131145-types-diplomacy-international-relations.html</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14</a:t>
            </a:fld>
            <a:endParaRPr lang="en-US" dirty="0"/>
          </a:p>
        </p:txBody>
      </p:sp>
    </p:spTree>
    <p:extLst>
      <p:ext uri="{BB962C8B-B14F-4D97-AF65-F5344CB8AC3E}">
        <p14:creationId xmlns:p14="http://schemas.microsoft.com/office/powerpoint/2010/main" val="722302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Buzan</a:t>
            </a:r>
            <a:r>
              <a:rPr lang="en-US" dirty="0" smtClean="0"/>
              <a:t>, B.  People, States &amp; Fear. Colchester, ECPR.</a:t>
            </a:r>
          </a:p>
          <a:p>
            <a:endParaRPr lang="en-US" dirty="0" smtClean="0"/>
          </a:p>
          <a:p>
            <a:r>
              <a:rPr lang="en-US" dirty="0" smtClean="0"/>
              <a:t>1. </a:t>
            </a:r>
            <a:r>
              <a:rPr lang="en-US" dirty="0" err="1" smtClean="0"/>
              <a:t>Buzan</a:t>
            </a:r>
            <a:r>
              <a:rPr lang="en-US" dirty="0" smtClean="0"/>
              <a:t>, B. (2007). People, States &amp; Fear. Colchester, ECPR.</a:t>
            </a:r>
          </a:p>
          <a:p>
            <a:r>
              <a:rPr lang="en-US" dirty="0" smtClean="0"/>
              <a:t>2. Al-</a:t>
            </a:r>
            <a:r>
              <a:rPr lang="en-US" dirty="0" err="1" smtClean="0"/>
              <a:t>Rodhan</a:t>
            </a:r>
            <a:r>
              <a:rPr lang="en-US" dirty="0" smtClean="0"/>
              <a:t>, </a:t>
            </a:r>
            <a:r>
              <a:rPr lang="en-US" dirty="0" err="1" smtClean="0"/>
              <a:t>Nayef</a:t>
            </a:r>
            <a:r>
              <a:rPr lang="en-US" dirty="0" smtClean="0"/>
              <a:t> R.F. (2007). "The Five Dimensions of Global Security: Proposal for a Multi-sum Security Principle", Berlin: LIT </a:t>
            </a:r>
            <a:r>
              <a:rPr lang="en-US" dirty="0" err="1" smtClean="0"/>
              <a:t>Verlag</a:t>
            </a:r>
            <a:r>
              <a:rPr lang="en-US" dirty="0" smtClean="0"/>
              <a:t>. ISBN 978-3-8258-0478-7.</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16</a:t>
            </a:fld>
            <a:endParaRPr lang="en-US"/>
          </a:p>
        </p:txBody>
      </p:sp>
    </p:spTree>
    <p:extLst>
      <p:ext uri="{BB962C8B-B14F-4D97-AF65-F5344CB8AC3E}">
        <p14:creationId xmlns:p14="http://schemas.microsoft.com/office/powerpoint/2010/main" val="797279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Hague Peter (2008) Understanding Global Security </a:t>
            </a:r>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17</a:t>
            </a:fld>
            <a:endParaRPr lang="en-US"/>
          </a:p>
        </p:txBody>
      </p:sp>
    </p:spTree>
    <p:extLst>
      <p:ext uri="{BB962C8B-B14F-4D97-AF65-F5344CB8AC3E}">
        <p14:creationId xmlns:p14="http://schemas.microsoft.com/office/powerpoint/2010/main" val="4224982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8F5A77-3018-4AB5-B59A-78EA924DE177}" type="slidenum">
              <a:rPr lang="en-US" smtClean="0"/>
              <a:t>18</a:t>
            </a:fld>
            <a:endParaRPr lang="en-US"/>
          </a:p>
        </p:txBody>
      </p:sp>
    </p:spTree>
    <p:extLst>
      <p:ext uri="{BB962C8B-B14F-4D97-AF65-F5344CB8AC3E}">
        <p14:creationId xmlns:p14="http://schemas.microsoft.com/office/powerpoint/2010/main" val="72231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9/26/2019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vagpolitcs@nalsar.ac.in" TargetMode="External"/><Relationship Id="rId2" Type="http://schemas.openxmlformats.org/officeDocument/2006/relationships/hyperlink" Target="mailto:vagpolitic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Ef6MCdtgqYE&amp;list=PLloO_FPkrr1ttCchRtp-z0HPDQaJh1N-S" TargetMode="External"/><Relationship Id="rId2" Type="http://schemas.openxmlformats.org/officeDocument/2006/relationships/hyperlink" Target="https://www.rand.org/topics/global-security.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8153400" cy="2285999"/>
          </a:xfrm>
        </p:spPr>
        <p:txBody>
          <a:bodyPr>
            <a:normAutofit fontScale="90000"/>
          </a:bodyPr>
          <a:lstStyle/>
          <a:p>
            <a:r>
              <a:rPr lang="en-US" sz="2400" dirty="0" smtClean="0"/>
              <a:t/>
            </a:r>
            <a:br>
              <a:rPr lang="en-US" sz="2400" dirty="0" smtClean="0"/>
            </a:br>
            <a:r>
              <a:rPr lang="en-US" sz="4000" b="1" dirty="0" smtClean="0"/>
              <a:t>Foreign Policy and Diplomacy</a:t>
            </a:r>
            <a:r>
              <a:rPr lang="en-US" sz="2400" dirty="0"/>
              <a:t/>
            </a:r>
            <a:br>
              <a:rPr lang="en-US" sz="2400" dirty="0"/>
            </a:br>
            <a:r>
              <a:rPr lang="en-US" sz="2400" dirty="0" smtClean="0"/>
              <a:t/>
            </a:r>
            <a:br>
              <a:rPr lang="en-US" sz="2400" dirty="0" smtClean="0"/>
            </a:br>
            <a:r>
              <a:rPr lang="en-US" sz="2000" dirty="0" smtClean="0"/>
              <a:t>(</a:t>
            </a:r>
            <a:r>
              <a:rPr lang="en-US" sz="2000" i="1" dirty="0" smtClean="0"/>
              <a:t>as  a  part  of  </a:t>
            </a:r>
            <a:r>
              <a:rPr lang="en-US" sz="2000" i="1" dirty="0"/>
              <a:t/>
            </a:r>
            <a:br>
              <a:rPr lang="en-US" sz="2000" i="1" dirty="0"/>
            </a:br>
            <a:r>
              <a:rPr lang="en-US" sz="2000" i="1" dirty="0" smtClean="0"/>
              <a:t>International Security ,Diplomacy and Conflict Resolution) </a:t>
            </a:r>
            <a:endParaRPr lang="en-US" sz="2000" i="1" dirty="0"/>
          </a:p>
        </p:txBody>
      </p:sp>
      <p:sp>
        <p:nvSpPr>
          <p:cNvPr id="3" name="Subtitle 2"/>
          <p:cNvSpPr>
            <a:spLocks noGrp="1"/>
          </p:cNvSpPr>
          <p:nvPr>
            <p:ph type="subTitle" idx="1"/>
          </p:nvPr>
        </p:nvSpPr>
        <p:spPr>
          <a:xfrm>
            <a:off x="1447800" y="3657600"/>
            <a:ext cx="7010400" cy="2362200"/>
          </a:xfrm>
        </p:spPr>
        <p:txBody>
          <a:bodyPr>
            <a:normAutofit/>
          </a:bodyPr>
          <a:lstStyle/>
          <a:p>
            <a:r>
              <a:rPr lang="en-US" b="1" dirty="0" smtClean="0">
                <a:solidFill>
                  <a:schemeClr val="tx1"/>
                </a:solidFill>
              </a:rPr>
              <a:t>Dr. </a:t>
            </a:r>
            <a:r>
              <a:rPr lang="en-US" b="1" dirty="0" err="1" smtClean="0">
                <a:solidFill>
                  <a:schemeClr val="tx1"/>
                </a:solidFill>
              </a:rPr>
              <a:t>H.Vageeshan</a:t>
            </a:r>
            <a:r>
              <a:rPr lang="en-US" b="1" dirty="0" smtClean="0">
                <a:solidFill>
                  <a:schemeClr val="tx1"/>
                </a:solidFill>
              </a:rPr>
              <a:t>,</a:t>
            </a:r>
          </a:p>
          <a:p>
            <a:r>
              <a:rPr lang="en-US" b="1" dirty="0" smtClean="0">
                <a:solidFill>
                  <a:schemeClr val="tx1"/>
                </a:solidFill>
              </a:rPr>
              <a:t>Assistant Professor in Political Science </a:t>
            </a:r>
          </a:p>
          <a:p>
            <a:r>
              <a:rPr lang="en-US" b="1" dirty="0" smtClean="0">
                <a:solidFill>
                  <a:schemeClr val="tx1"/>
                </a:solidFill>
              </a:rPr>
              <a:t>NALSAR University of Law </a:t>
            </a:r>
          </a:p>
          <a:p>
            <a:r>
              <a:rPr lang="en-US" sz="2200" b="1" dirty="0" smtClean="0">
                <a:solidFill>
                  <a:schemeClr val="tx1"/>
                </a:solidFill>
                <a:hlinkClick r:id="rId2"/>
              </a:rPr>
              <a:t>vagpolitics@gmail.com</a:t>
            </a:r>
            <a:r>
              <a:rPr lang="en-US" sz="2200" b="1" dirty="0" smtClean="0">
                <a:solidFill>
                  <a:schemeClr val="tx1"/>
                </a:solidFill>
              </a:rPr>
              <a:t> , </a:t>
            </a:r>
            <a:r>
              <a:rPr lang="en-US" sz="2200" b="1" dirty="0" smtClean="0">
                <a:solidFill>
                  <a:schemeClr val="tx1"/>
                </a:solidFill>
                <a:hlinkClick r:id="rId3"/>
              </a:rPr>
              <a:t>vagpolitcs@nalsar.ac.in</a:t>
            </a:r>
            <a:endParaRPr lang="en-US" sz="2200" b="1" dirty="0" smtClean="0">
              <a:solidFill>
                <a:schemeClr val="tx1"/>
              </a:solidFill>
            </a:endParaRPr>
          </a:p>
          <a:p>
            <a:r>
              <a:rPr lang="en-US" sz="2200" b="1" dirty="0" err="1" smtClean="0">
                <a:solidFill>
                  <a:schemeClr val="tx1"/>
                </a:solidFill>
              </a:rPr>
              <a:t>Mobi</a:t>
            </a:r>
            <a:r>
              <a:rPr lang="en-US" sz="2200" b="1" dirty="0" smtClean="0">
                <a:solidFill>
                  <a:schemeClr val="tx1"/>
                </a:solidFill>
              </a:rPr>
              <a:t>:+919440253089</a:t>
            </a:r>
          </a:p>
          <a:p>
            <a:endParaRPr lang="en-US" b="1" dirty="0">
              <a:solidFill>
                <a:schemeClr val="tx1"/>
              </a:solidFill>
            </a:endParaRPr>
          </a:p>
        </p:txBody>
      </p:sp>
    </p:spTree>
    <p:extLst>
      <p:ext uri="{BB962C8B-B14F-4D97-AF65-F5344CB8AC3E}">
        <p14:creationId xmlns:p14="http://schemas.microsoft.com/office/powerpoint/2010/main" val="189748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Foreign Policy Choices </a:t>
            </a:r>
            <a:endParaRPr lang="en-US" b="1" dirty="0"/>
          </a:p>
        </p:txBody>
      </p:sp>
      <p:sp>
        <p:nvSpPr>
          <p:cNvPr id="3" name="Content Placeholder 2"/>
          <p:cNvSpPr>
            <a:spLocks noGrp="1"/>
          </p:cNvSpPr>
          <p:nvPr>
            <p:ph idx="1"/>
          </p:nvPr>
        </p:nvSpPr>
        <p:spPr/>
        <p:txBody>
          <a:bodyPr>
            <a:normAutofit/>
          </a:bodyPr>
          <a:lstStyle/>
          <a:p>
            <a:r>
              <a:rPr lang="en-US" sz="4400" dirty="0" smtClean="0"/>
              <a:t>Neutrality.</a:t>
            </a:r>
          </a:p>
          <a:p>
            <a:r>
              <a:rPr lang="en-US" sz="4400" dirty="0" smtClean="0"/>
              <a:t>Alliance Building</a:t>
            </a:r>
          </a:p>
          <a:p>
            <a:r>
              <a:rPr lang="en-US" sz="4400" dirty="0" smtClean="0"/>
              <a:t>Non Alignment  </a:t>
            </a:r>
          </a:p>
          <a:p>
            <a:r>
              <a:rPr lang="en-US" sz="4400" dirty="0" smtClean="0"/>
              <a:t>Waging War.</a:t>
            </a:r>
            <a:endParaRPr lang="en-US" sz="4400" dirty="0"/>
          </a:p>
        </p:txBody>
      </p:sp>
    </p:spTree>
    <p:extLst>
      <p:ext uri="{BB962C8B-B14F-4D97-AF65-F5344CB8AC3E}">
        <p14:creationId xmlns:p14="http://schemas.microsoft.com/office/powerpoint/2010/main" val="2306601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Diplomacy </a:t>
            </a:r>
            <a:endParaRPr lang="en-US" b="1" dirty="0"/>
          </a:p>
        </p:txBody>
      </p:sp>
      <p:sp>
        <p:nvSpPr>
          <p:cNvPr id="3" name="Content Placeholder 2"/>
          <p:cNvSpPr>
            <a:spLocks noGrp="1"/>
          </p:cNvSpPr>
          <p:nvPr>
            <p:ph idx="1"/>
          </p:nvPr>
        </p:nvSpPr>
        <p:spPr>
          <a:xfrm>
            <a:off x="457200" y="1295400"/>
            <a:ext cx="8229600" cy="4830763"/>
          </a:xfrm>
        </p:spPr>
        <p:txBody>
          <a:bodyPr>
            <a:normAutofit/>
          </a:bodyPr>
          <a:lstStyle/>
          <a:p>
            <a:pPr marL="0" indent="0" algn="just">
              <a:buNone/>
            </a:pPr>
            <a:r>
              <a:rPr lang="en-US" sz="3200" dirty="0" smtClean="0"/>
              <a:t>Diplomacy </a:t>
            </a:r>
            <a:r>
              <a:rPr lang="en-US" sz="3200" dirty="0"/>
              <a:t>is the management of international </a:t>
            </a:r>
            <a:r>
              <a:rPr lang="en-US" sz="3200" dirty="0" smtClean="0"/>
              <a:t>relations by communications, including negotiations </a:t>
            </a:r>
            <a:r>
              <a:rPr lang="en-US" sz="3200" dirty="0"/>
              <a:t>at times leading to a </a:t>
            </a:r>
            <a:r>
              <a:rPr lang="en-US" sz="3200" dirty="0" smtClean="0"/>
              <a:t>bargain, or agreement. Indeed</a:t>
            </a:r>
            <a:r>
              <a:rPr lang="en-US" sz="3200" dirty="0"/>
              <a:t>, the emphasis on negotiation is viewed by most people </a:t>
            </a:r>
            <a:r>
              <a:rPr lang="en-US" sz="3200" dirty="0" smtClean="0"/>
              <a:t>as the </a:t>
            </a:r>
            <a:r>
              <a:rPr lang="en-US" sz="3200" dirty="0"/>
              <a:t>essence of diplomacy—negotiating a treaty , reaching an executive agreement </a:t>
            </a:r>
            <a:r>
              <a:rPr lang="en-US" sz="3200" dirty="0" smtClean="0"/>
              <a:t>,or </a:t>
            </a:r>
            <a:r>
              <a:rPr lang="en-US" sz="3200" dirty="0"/>
              <a:t>bargaining with another state over the terms of a proposed agreement.</a:t>
            </a:r>
          </a:p>
        </p:txBody>
      </p:sp>
    </p:spTree>
    <p:extLst>
      <p:ext uri="{BB962C8B-B14F-4D97-AF65-F5344CB8AC3E}">
        <p14:creationId xmlns:p14="http://schemas.microsoft.com/office/powerpoint/2010/main" val="405757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143000"/>
          </a:xfrm>
        </p:spPr>
        <p:txBody>
          <a:bodyPr>
            <a:normAutofit fontScale="90000"/>
          </a:bodyPr>
          <a:lstStyle/>
          <a:p>
            <a:r>
              <a:rPr lang="en-US" b="1" dirty="0" smtClean="0"/>
              <a:t>The beginning </a:t>
            </a:r>
            <a:r>
              <a:rPr lang="en-US" b="1" dirty="0"/>
              <a:t>of </a:t>
            </a:r>
            <a:r>
              <a:rPr lang="en-US" b="1" dirty="0" smtClean="0"/>
              <a:t>modern European Diplomacy </a:t>
            </a:r>
            <a:endParaRPr lang="en-US" b="1" dirty="0"/>
          </a:p>
        </p:txBody>
      </p:sp>
      <p:sp>
        <p:nvSpPr>
          <p:cNvPr id="3" name="Content Placeholder 2"/>
          <p:cNvSpPr>
            <a:spLocks noGrp="1"/>
          </p:cNvSpPr>
          <p:nvPr>
            <p:ph idx="1"/>
          </p:nvPr>
        </p:nvSpPr>
        <p:spPr/>
        <p:txBody>
          <a:bodyPr>
            <a:normAutofit/>
          </a:bodyPr>
          <a:lstStyle/>
          <a:p>
            <a:r>
              <a:rPr lang="en-US" sz="3200" dirty="0" smtClean="0"/>
              <a:t>Treaty of Westphalia 1648 ( Ending the Religious Wars) .</a:t>
            </a:r>
          </a:p>
          <a:p>
            <a:r>
              <a:rPr lang="en-US" sz="3200" dirty="0" smtClean="0"/>
              <a:t>Treaty of Utrecht 1713-15 ( Spanish Succession)</a:t>
            </a:r>
          </a:p>
          <a:p>
            <a:r>
              <a:rPr lang="en-US" sz="3200" dirty="0" smtClean="0"/>
              <a:t>The </a:t>
            </a:r>
            <a:r>
              <a:rPr lang="en-US" sz="3200" dirty="0"/>
              <a:t>Congress of Vienna (1814–1815) is of greatest historical importance. </a:t>
            </a:r>
            <a:endParaRPr lang="en-US" sz="3200" dirty="0" smtClean="0"/>
          </a:p>
          <a:p>
            <a:r>
              <a:rPr lang="en-US" sz="3200" dirty="0" smtClean="0"/>
              <a:t>Hague </a:t>
            </a:r>
            <a:r>
              <a:rPr lang="en-US" sz="3200" dirty="0"/>
              <a:t>Conventions of 1899 and </a:t>
            </a:r>
            <a:r>
              <a:rPr lang="en-US" sz="3200" dirty="0" smtClean="0"/>
              <a:t>1907</a:t>
            </a:r>
          </a:p>
          <a:p>
            <a:r>
              <a:rPr lang="en-US" sz="3200" dirty="0"/>
              <a:t>Paris Peace Conference, </a:t>
            </a:r>
            <a:r>
              <a:rPr lang="en-US" sz="3200" dirty="0" smtClean="0"/>
              <a:t>1919 ( Versailles Peace Conferences) </a:t>
            </a:r>
            <a:endParaRPr lang="en-US" sz="3200" dirty="0"/>
          </a:p>
          <a:p>
            <a:endParaRPr lang="en-US" dirty="0" smtClean="0"/>
          </a:p>
          <a:p>
            <a:endParaRPr lang="en-US" dirty="0"/>
          </a:p>
        </p:txBody>
      </p:sp>
    </p:spTree>
    <p:extLst>
      <p:ext uri="{BB962C8B-B14F-4D97-AF65-F5344CB8AC3E}">
        <p14:creationId xmlns:p14="http://schemas.microsoft.com/office/powerpoint/2010/main" val="3428743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944562"/>
          </a:xfrm>
        </p:spPr>
        <p:txBody>
          <a:bodyPr>
            <a:normAutofit fontScale="90000"/>
          </a:bodyPr>
          <a:lstStyle/>
          <a:p>
            <a:r>
              <a:rPr lang="en-US" b="1" dirty="0" smtClean="0"/>
              <a:t>The Six Technics  of Modern Diplomacy </a:t>
            </a:r>
            <a:endParaRPr lang="en-US" b="1" dirty="0"/>
          </a:p>
        </p:txBody>
      </p:sp>
      <p:sp>
        <p:nvSpPr>
          <p:cNvPr id="3" name="Content Placeholder 2"/>
          <p:cNvSpPr>
            <a:spLocks noGrp="1"/>
          </p:cNvSpPr>
          <p:nvPr>
            <p:ph idx="1"/>
          </p:nvPr>
        </p:nvSpPr>
        <p:spPr>
          <a:xfrm>
            <a:off x="457200" y="1371600"/>
            <a:ext cx="8229600" cy="4754563"/>
          </a:xfrm>
        </p:spPr>
        <p:txBody>
          <a:bodyPr>
            <a:normAutofit/>
          </a:bodyPr>
          <a:lstStyle/>
          <a:p>
            <a:pPr marL="0" indent="0">
              <a:buNone/>
            </a:pPr>
            <a:r>
              <a:rPr lang="en-US" dirty="0"/>
              <a:t>(</a:t>
            </a:r>
            <a:r>
              <a:rPr lang="en-US" sz="3200" dirty="0" smtClean="0"/>
              <a:t>i)Persuasion</a:t>
            </a:r>
            <a:r>
              <a:rPr lang="en-US" sz="3200" dirty="0"/>
              <a:t>: Through logical </a:t>
            </a:r>
            <a:r>
              <a:rPr lang="en-US" sz="3200" dirty="0" smtClean="0"/>
              <a:t>reasoning</a:t>
            </a:r>
            <a:endParaRPr lang="en-US" sz="3200" dirty="0"/>
          </a:p>
          <a:p>
            <a:pPr marL="0" indent="0">
              <a:buNone/>
            </a:pPr>
            <a:r>
              <a:rPr lang="en-US" sz="3200" dirty="0"/>
              <a:t>(</a:t>
            </a:r>
            <a:r>
              <a:rPr lang="en-US" sz="3200" dirty="0" smtClean="0"/>
              <a:t>ii)Rewards</a:t>
            </a:r>
            <a:r>
              <a:rPr lang="en-US" sz="3200" dirty="0"/>
              <a:t>: </a:t>
            </a:r>
            <a:endParaRPr lang="en-US" sz="3200" dirty="0" smtClean="0"/>
          </a:p>
          <a:p>
            <a:pPr marL="0" indent="0">
              <a:buNone/>
            </a:pPr>
            <a:r>
              <a:rPr lang="en-US" sz="3200" dirty="0" smtClean="0"/>
              <a:t>(iii) Promise </a:t>
            </a:r>
            <a:r>
              <a:rPr lang="en-US" sz="3200" dirty="0"/>
              <a:t>of Reward and Concessions: </a:t>
            </a:r>
            <a:endParaRPr lang="en-US" sz="3200" dirty="0" smtClean="0"/>
          </a:p>
          <a:p>
            <a:pPr marL="0" indent="0">
              <a:buNone/>
            </a:pPr>
            <a:r>
              <a:rPr lang="en-US" sz="3200" dirty="0" smtClean="0"/>
              <a:t>(iv)Threat </a:t>
            </a:r>
            <a:r>
              <a:rPr lang="en-US" sz="3200" dirty="0"/>
              <a:t>of </a:t>
            </a:r>
            <a:r>
              <a:rPr lang="en-US" sz="3200" dirty="0" smtClean="0"/>
              <a:t>Use </a:t>
            </a:r>
            <a:r>
              <a:rPr lang="en-US" sz="3200" dirty="0"/>
              <a:t>of Force: </a:t>
            </a:r>
            <a:endParaRPr lang="en-US" sz="3200" dirty="0" smtClean="0"/>
          </a:p>
          <a:p>
            <a:pPr marL="0" indent="0">
              <a:buNone/>
            </a:pPr>
            <a:r>
              <a:rPr lang="en-US" sz="3200" dirty="0" smtClean="0"/>
              <a:t>(v) Non-violent </a:t>
            </a:r>
            <a:r>
              <a:rPr lang="en-US" sz="3200" dirty="0"/>
              <a:t>Punishment: </a:t>
            </a:r>
            <a:r>
              <a:rPr lang="en-US" sz="3200" dirty="0" smtClean="0"/>
              <a:t>(By </a:t>
            </a:r>
            <a:r>
              <a:rPr lang="en-US" sz="3200" dirty="0"/>
              <a:t>depriving a promised reward or </a:t>
            </a:r>
            <a:r>
              <a:rPr lang="en-US" sz="3200" dirty="0" smtClean="0"/>
              <a:t>concession)</a:t>
            </a:r>
            <a:endParaRPr lang="en-US" sz="3200" dirty="0"/>
          </a:p>
          <a:p>
            <a:pPr marL="0" indent="0">
              <a:buNone/>
            </a:pPr>
            <a:r>
              <a:rPr lang="en-US" sz="3200" dirty="0"/>
              <a:t>(</a:t>
            </a:r>
            <a:r>
              <a:rPr lang="en-US" sz="3200" dirty="0" smtClean="0"/>
              <a:t>vi)Use </a:t>
            </a:r>
            <a:r>
              <a:rPr lang="en-US" sz="3200" dirty="0"/>
              <a:t>of Pressure: </a:t>
            </a:r>
            <a:r>
              <a:rPr lang="en-US" sz="3200" dirty="0" smtClean="0"/>
              <a:t>( Use of Force)</a:t>
            </a:r>
            <a:endParaRPr lang="en-US" sz="3200" dirty="0"/>
          </a:p>
          <a:p>
            <a:pPr marL="0" indent="0">
              <a:buNone/>
            </a:pPr>
            <a:endParaRPr lang="en-US" dirty="0"/>
          </a:p>
        </p:txBody>
      </p:sp>
    </p:spTree>
    <p:extLst>
      <p:ext uri="{BB962C8B-B14F-4D97-AF65-F5344CB8AC3E}">
        <p14:creationId xmlns:p14="http://schemas.microsoft.com/office/powerpoint/2010/main" val="2967440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Various Types of Diplomacy </a:t>
            </a:r>
            <a:endParaRPr lang="en-US" dirty="0"/>
          </a:p>
        </p:txBody>
      </p:sp>
      <p:sp>
        <p:nvSpPr>
          <p:cNvPr id="3" name="Content Placeholder 2"/>
          <p:cNvSpPr>
            <a:spLocks noGrp="1"/>
          </p:cNvSpPr>
          <p:nvPr>
            <p:ph idx="1"/>
          </p:nvPr>
        </p:nvSpPr>
        <p:spPr>
          <a:xfrm>
            <a:off x="457200" y="1143000"/>
            <a:ext cx="8229600" cy="4983163"/>
          </a:xfrm>
        </p:spPr>
        <p:txBody>
          <a:bodyPr>
            <a:normAutofit/>
          </a:bodyPr>
          <a:lstStyle/>
          <a:p>
            <a:r>
              <a:rPr lang="en-US" dirty="0"/>
              <a:t>Politics of pacification </a:t>
            </a:r>
            <a:endParaRPr lang="en-US" dirty="0" smtClean="0"/>
          </a:p>
          <a:p>
            <a:r>
              <a:rPr lang="en-US" dirty="0" smtClean="0"/>
              <a:t>Gunboat Diplomacy</a:t>
            </a:r>
          </a:p>
          <a:p>
            <a:r>
              <a:rPr lang="en-US" dirty="0" smtClean="0"/>
              <a:t>Dollar Diplomacy </a:t>
            </a:r>
          </a:p>
          <a:p>
            <a:r>
              <a:rPr lang="en-US" dirty="0" smtClean="0"/>
              <a:t>Public Diplomacy </a:t>
            </a:r>
          </a:p>
          <a:p>
            <a:r>
              <a:rPr lang="en-US" dirty="0" smtClean="0"/>
              <a:t>Peoples Diplomacy </a:t>
            </a:r>
          </a:p>
          <a:p>
            <a:r>
              <a:rPr lang="en-US" dirty="0" smtClean="0"/>
              <a:t>Intermediary Diplomacy </a:t>
            </a:r>
          </a:p>
          <a:p>
            <a:r>
              <a:rPr lang="en-US" dirty="0" smtClean="0"/>
              <a:t>Economic Diplomacy ( Done in international economic Forums ) </a:t>
            </a:r>
          </a:p>
          <a:p>
            <a:r>
              <a:rPr lang="en-US" dirty="0" smtClean="0"/>
              <a:t>Digital Diplomacy ( Use of Electronic communication an New Media)  </a:t>
            </a:r>
            <a:endParaRPr lang="en-US" dirty="0"/>
          </a:p>
        </p:txBody>
      </p:sp>
    </p:spTree>
    <p:extLst>
      <p:ext uri="{BB962C8B-B14F-4D97-AF65-F5344CB8AC3E}">
        <p14:creationId xmlns:p14="http://schemas.microsoft.com/office/powerpoint/2010/main" val="1080738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en-US" dirty="0" smtClean="0"/>
              <a:t>Diplomatic and Consular Relations </a:t>
            </a:r>
            <a:endParaRPr lang="en-US" dirty="0"/>
          </a:p>
        </p:txBody>
      </p:sp>
      <p:sp>
        <p:nvSpPr>
          <p:cNvPr id="3" name="Content Placeholder 2"/>
          <p:cNvSpPr>
            <a:spLocks noGrp="1"/>
          </p:cNvSpPr>
          <p:nvPr>
            <p:ph idx="1"/>
          </p:nvPr>
        </p:nvSpPr>
        <p:spPr>
          <a:xfrm>
            <a:off x="457200" y="1295400"/>
            <a:ext cx="8382000" cy="5181600"/>
          </a:xfrm>
        </p:spPr>
        <p:txBody>
          <a:bodyPr>
            <a:noAutofit/>
          </a:bodyPr>
          <a:lstStyle/>
          <a:p>
            <a:r>
              <a:rPr lang="en-US" sz="2800" dirty="0" smtClean="0"/>
              <a:t>Vienna Convention on Diplomatic relations 1961.</a:t>
            </a:r>
          </a:p>
          <a:p>
            <a:pPr marL="0" indent="0" algn="just">
              <a:buNone/>
            </a:pPr>
            <a:r>
              <a:rPr lang="en-US" sz="2800" dirty="0" smtClean="0"/>
              <a:t>This convention formalized the conventional practices  related to diplomacy. Diplomatic Immunities that means the special provision  to the ambassadors and the key  staff of the embassy  are spelled out in this. In general Embassy will be deemed as foreign territory  in the host country.</a:t>
            </a:r>
            <a:endParaRPr lang="en-US" sz="2800" dirty="0"/>
          </a:p>
          <a:p>
            <a:r>
              <a:rPr lang="fr-FR" sz="2800" dirty="0" smtClean="0"/>
              <a:t>Vienna </a:t>
            </a:r>
            <a:r>
              <a:rPr lang="fr-FR" sz="2800" dirty="0"/>
              <a:t>Convention on </a:t>
            </a:r>
            <a:r>
              <a:rPr lang="fr-FR" sz="2800" dirty="0" err="1"/>
              <a:t>Consular</a:t>
            </a:r>
            <a:r>
              <a:rPr lang="fr-FR" sz="2800" dirty="0"/>
              <a:t> </a:t>
            </a:r>
            <a:r>
              <a:rPr lang="fr-FR" sz="2800" dirty="0" smtClean="0"/>
              <a:t>Relations 1963</a:t>
            </a:r>
          </a:p>
          <a:p>
            <a:pPr marL="0" indent="0">
              <a:buNone/>
            </a:pPr>
            <a:r>
              <a:rPr lang="fr-FR" sz="2800" dirty="0" err="1" smtClean="0"/>
              <a:t>Consulate</a:t>
            </a:r>
            <a:r>
              <a:rPr lang="fr-FR" sz="2800" dirty="0" smtClean="0"/>
              <a:t> </a:t>
            </a:r>
            <a:r>
              <a:rPr lang="fr-FR" sz="2800" dirty="0" err="1" smtClean="0"/>
              <a:t>is</a:t>
            </a:r>
            <a:r>
              <a:rPr lang="fr-FR" sz="2800" dirty="0" smtClean="0"/>
              <a:t> an  office forgien country to </a:t>
            </a:r>
            <a:r>
              <a:rPr lang="fr-FR" sz="2800" dirty="0" err="1" smtClean="0"/>
              <a:t>take</a:t>
            </a:r>
            <a:r>
              <a:rPr lang="fr-FR" sz="2800" dirty="0" smtClean="0"/>
              <a:t> care of </a:t>
            </a:r>
            <a:r>
              <a:rPr lang="fr-FR" sz="2800" dirty="0" err="1" smtClean="0"/>
              <a:t>trade</a:t>
            </a:r>
            <a:r>
              <a:rPr lang="fr-FR" sz="2800" dirty="0" smtClean="0"/>
              <a:t> and cultural relations. This </a:t>
            </a:r>
            <a:r>
              <a:rPr lang="fr-FR" sz="2800" dirty="0" err="1" smtClean="0"/>
              <a:t>is</a:t>
            </a:r>
            <a:r>
              <a:rPr lang="fr-FR" sz="2800" dirty="0" smtClean="0"/>
              <a:t> not an </a:t>
            </a:r>
            <a:r>
              <a:rPr lang="fr-FR" sz="2800" dirty="0" err="1" smtClean="0"/>
              <a:t>Embassy</a:t>
            </a:r>
            <a:r>
              <a:rPr lang="fr-FR" sz="2800" dirty="0" smtClean="0"/>
              <a:t>,  but staff in </a:t>
            </a:r>
            <a:r>
              <a:rPr lang="fr-FR" sz="2800" dirty="0" err="1" smtClean="0"/>
              <a:t>these</a:t>
            </a:r>
            <a:r>
              <a:rPr lang="fr-FR" sz="2800" dirty="0" smtClean="0"/>
              <a:t>  offices </a:t>
            </a:r>
            <a:r>
              <a:rPr lang="fr-FR" sz="2800" dirty="0" err="1" smtClean="0"/>
              <a:t>also</a:t>
            </a:r>
            <a:r>
              <a:rPr lang="fr-FR" sz="2800" dirty="0" smtClean="0"/>
              <a:t> </a:t>
            </a:r>
            <a:r>
              <a:rPr lang="fr-FR" sz="2800" dirty="0" err="1" smtClean="0"/>
              <a:t>got</a:t>
            </a:r>
            <a:r>
              <a:rPr lang="fr-FR" sz="2800" dirty="0" smtClean="0"/>
              <a:t> certain </a:t>
            </a:r>
            <a:r>
              <a:rPr lang="fr-FR" sz="2800" dirty="0" err="1" smtClean="0"/>
              <a:t>limited</a:t>
            </a:r>
            <a:r>
              <a:rPr lang="fr-FR" sz="2800" dirty="0" smtClean="0"/>
              <a:t> immunités.</a:t>
            </a:r>
            <a:endParaRPr lang="en-US" sz="2800" dirty="0"/>
          </a:p>
        </p:txBody>
      </p:sp>
    </p:spTree>
    <p:extLst>
      <p:ext uri="{BB962C8B-B14F-4D97-AF65-F5344CB8AC3E}">
        <p14:creationId xmlns:p14="http://schemas.microsoft.com/office/powerpoint/2010/main" val="3910556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dirty="0" smtClean="0"/>
              <a:t>International Security  </a:t>
            </a:r>
            <a:endParaRPr lang="en-US" dirty="0"/>
          </a:p>
        </p:txBody>
      </p:sp>
      <p:sp>
        <p:nvSpPr>
          <p:cNvPr id="3" name="Content Placeholder 2"/>
          <p:cNvSpPr>
            <a:spLocks noGrp="1"/>
          </p:cNvSpPr>
          <p:nvPr>
            <p:ph idx="1"/>
          </p:nvPr>
        </p:nvSpPr>
        <p:spPr>
          <a:xfrm>
            <a:off x="457200" y="1371600"/>
            <a:ext cx="8305800" cy="4754563"/>
          </a:xfrm>
        </p:spPr>
        <p:txBody>
          <a:bodyPr>
            <a:normAutofit fontScale="92500" lnSpcReduction="10000"/>
          </a:bodyPr>
          <a:lstStyle/>
          <a:p>
            <a:pPr algn="just"/>
            <a:r>
              <a:rPr lang="en-US" sz="3200" dirty="0" smtClean="0"/>
              <a:t>International security is  </a:t>
            </a:r>
            <a:r>
              <a:rPr lang="en-US" sz="3200" dirty="0"/>
              <a:t>more than a study of threats, but also a study of </a:t>
            </a:r>
            <a:r>
              <a:rPr lang="en-US" sz="3200" b="1" dirty="0"/>
              <a:t>which threats that can be tolerated</a:t>
            </a:r>
            <a:r>
              <a:rPr lang="en-US" sz="3200" dirty="0"/>
              <a:t> and which require </a:t>
            </a:r>
            <a:r>
              <a:rPr lang="en-US" sz="3200" i="1" dirty="0"/>
              <a:t>immediate </a:t>
            </a:r>
            <a:r>
              <a:rPr lang="en-US" sz="3200" i="1" dirty="0" smtClean="0"/>
              <a:t>action.</a:t>
            </a:r>
            <a:r>
              <a:rPr lang="en-US" sz="3200" dirty="0"/>
              <a:t> </a:t>
            </a:r>
            <a:r>
              <a:rPr lang="en-US" sz="3200" dirty="0" smtClean="0"/>
              <a:t>Concept </a:t>
            </a:r>
            <a:r>
              <a:rPr lang="en-US" sz="3200" dirty="0"/>
              <a:t>of security as not either </a:t>
            </a:r>
            <a:r>
              <a:rPr lang="en-US" sz="3200" b="1" dirty="0"/>
              <a:t>power</a:t>
            </a:r>
            <a:r>
              <a:rPr lang="en-US" sz="3200" dirty="0"/>
              <a:t> or </a:t>
            </a:r>
            <a:r>
              <a:rPr lang="en-US" sz="3200" b="1" dirty="0"/>
              <a:t>peace</a:t>
            </a:r>
            <a:r>
              <a:rPr lang="en-US" sz="3200" dirty="0"/>
              <a:t>, but something in </a:t>
            </a:r>
            <a:r>
              <a:rPr lang="en-US" sz="3200" dirty="0" smtClean="0"/>
              <a:t>between- </a:t>
            </a:r>
          </a:p>
          <a:p>
            <a:pPr marL="0" indent="0" algn="r">
              <a:buNone/>
            </a:pPr>
            <a:r>
              <a:rPr lang="en-US" sz="3200" dirty="0" smtClean="0"/>
              <a:t>- </a:t>
            </a:r>
            <a:r>
              <a:rPr lang="en-US" sz="2600" dirty="0" smtClean="0"/>
              <a:t>Barry </a:t>
            </a:r>
            <a:r>
              <a:rPr lang="en-US" sz="2600" dirty="0" err="1" smtClean="0"/>
              <a:t>Buzan</a:t>
            </a:r>
            <a:endParaRPr lang="en-US" sz="2600" dirty="0" smtClean="0"/>
          </a:p>
          <a:p>
            <a:r>
              <a:rPr lang="en-US" sz="3200" dirty="0"/>
              <a:t>Global </a:t>
            </a:r>
            <a:r>
              <a:rPr lang="en-US" sz="3200" dirty="0" smtClean="0"/>
              <a:t>security has </a:t>
            </a:r>
            <a:r>
              <a:rPr lang="en-US" sz="3200" dirty="0"/>
              <a:t>five dimensions that include </a:t>
            </a:r>
            <a:r>
              <a:rPr lang="en-US" sz="3200" b="1" dirty="0"/>
              <a:t>human</a:t>
            </a:r>
            <a:r>
              <a:rPr lang="en-US" sz="3200" dirty="0"/>
              <a:t>, </a:t>
            </a:r>
            <a:r>
              <a:rPr lang="en-US" sz="3200" b="1" dirty="0"/>
              <a:t>environmental</a:t>
            </a:r>
            <a:r>
              <a:rPr lang="en-US" sz="3200" dirty="0"/>
              <a:t>, </a:t>
            </a:r>
            <a:r>
              <a:rPr lang="en-US" sz="3200" b="1" dirty="0"/>
              <a:t>national</a:t>
            </a:r>
            <a:r>
              <a:rPr lang="en-US" sz="3200" dirty="0"/>
              <a:t>, </a:t>
            </a:r>
            <a:r>
              <a:rPr lang="en-US" sz="3200" b="1" dirty="0"/>
              <a:t>transnational</a:t>
            </a:r>
            <a:r>
              <a:rPr lang="en-US" sz="3200" dirty="0"/>
              <a:t>, and </a:t>
            </a:r>
            <a:r>
              <a:rPr lang="en-US" sz="3200" b="1" dirty="0"/>
              <a:t>transcultural</a:t>
            </a:r>
            <a:r>
              <a:rPr lang="en-US" sz="3200" dirty="0"/>
              <a:t> </a:t>
            </a:r>
            <a:r>
              <a:rPr lang="en-US" sz="3200" dirty="0" smtClean="0"/>
              <a:t>security</a:t>
            </a:r>
            <a:r>
              <a:rPr lang="en-US" sz="3200" dirty="0"/>
              <a:t>.-  </a:t>
            </a:r>
            <a:r>
              <a:rPr lang="en-US" sz="3200" dirty="0" smtClean="0"/>
              <a:t>    </a:t>
            </a:r>
          </a:p>
          <a:p>
            <a:pPr marL="0" indent="0" algn="r">
              <a:buNone/>
            </a:pPr>
            <a:r>
              <a:rPr lang="en-US" sz="3200" dirty="0" smtClean="0"/>
              <a:t>                                              -   </a:t>
            </a:r>
            <a:r>
              <a:rPr lang="en-US" sz="2600" dirty="0" err="1" smtClean="0"/>
              <a:t>Nayef</a:t>
            </a:r>
            <a:r>
              <a:rPr lang="en-US" sz="2600" dirty="0" smtClean="0"/>
              <a:t> </a:t>
            </a:r>
            <a:r>
              <a:rPr lang="en-US" sz="2600" dirty="0"/>
              <a:t>Al-</a:t>
            </a:r>
            <a:r>
              <a:rPr lang="en-US" sz="2600" dirty="0" err="1"/>
              <a:t>Rodhan</a:t>
            </a:r>
            <a:r>
              <a:rPr lang="en-US" sz="2600" dirty="0"/>
              <a:t>. </a:t>
            </a:r>
            <a:r>
              <a:rPr lang="en-US" dirty="0"/>
              <a:t> </a:t>
            </a:r>
            <a:r>
              <a:rPr lang="en-US" b="1" dirty="0" smtClean="0">
                <a:solidFill>
                  <a:schemeClr val="bg2"/>
                </a:solidFill>
              </a:rPr>
              <a:t>.</a:t>
            </a:r>
            <a:r>
              <a:rPr lang="en-US" b="1" dirty="0">
                <a:solidFill>
                  <a:schemeClr val="bg2"/>
                </a:solidFill>
              </a:rPr>
              <a:t> </a:t>
            </a:r>
            <a:endParaRPr lang="en-US" b="1" i="1" dirty="0">
              <a:solidFill>
                <a:schemeClr val="bg2"/>
              </a:solidFill>
            </a:endParaRPr>
          </a:p>
        </p:txBody>
      </p:sp>
    </p:spTree>
    <p:extLst>
      <p:ext uri="{BB962C8B-B14F-4D97-AF65-F5344CB8AC3E}">
        <p14:creationId xmlns:p14="http://schemas.microsoft.com/office/powerpoint/2010/main" val="1170758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security threats </a:t>
            </a:r>
            <a:endParaRPr lang="en-US" b="1"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pic>
        <p:nvPicPr>
          <p:cNvPr id="1026" name="Picture 2" descr="C:\Users\vagesh\Desktop\Defence Laws\secrity thtea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1524000"/>
            <a:ext cx="7619999" cy="3809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460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Threats Create Conflicts </a:t>
            </a:r>
            <a:endParaRPr lang="en-US" dirty="0"/>
          </a:p>
        </p:txBody>
      </p:sp>
      <p:sp>
        <p:nvSpPr>
          <p:cNvPr id="3" name="Content Placeholder 2"/>
          <p:cNvSpPr>
            <a:spLocks noGrp="1"/>
          </p:cNvSpPr>
          <p:nvPr>
            <p:ph idx="1"/>
          </p:nvPr>
        </p:nvSpPr>
        <p:spPr>
          <a:xfrm>
            <a:off x="457200" y="1600200"/>
            <a:ext cx="8458200" cy="4876800"/>
          </a:xfrm>
        </p:spPr>
        <p:txBody>
          <a:bodyPr>
            <a:normAutofit/>
          </a:bodyPr>
          <a:lstStyle/>
          <a:p>
            <a:pPr algn="just"/>
            <a:r>
              <a:rPr lang="en-US" sz="3200" dirty="0" smtClean="0"/>
              <a:t>Resolution of conflict requires Diplomatic prowess and Hard and soft powers.</a:t>
            </a:r>
          </a:p>
          <a:p>
            <a:pPr algn="just"/>
            <a:r>
              <a:rPr lang="en-US" sz="3200" dirty="0" smtClean="0"/>
              <a:t>Diplomatic and Military means may be employed to resolve conflicts and deal with Security Threats.</a:t>
            </a:r>
          </a:p>
          <a:p>
            <a:pPr algn="just"/>
            <a:r>
              <a:rPr lang="en-US" sz="3200" dirty="0" smtClean="0"/>
              <a:t>In many cases Use of force may not work as an option to resolve conflicts  .In such cases we have to use diplomatic and Intentional Law  based  means  to resolve conflicts </a:t>
            </a:r>
            <a:r>
              <a:rPr lang="en-US" dirty="0" smtClean="0"/>
              <a:t>.</a:t>
            </a:r>
            <a:endParaRPr lang="en-US" dirty="0"/>
          </a:p>
        </p:txBody>
      </p:sp>
    </p:spTree>
    <p:extLst>
      <p:ext uri="{BB962C8B-B14F-4D97-AF65-F5344CB8AC3E}">
        <p14:creationId xmlns:p14="http://schemas.microsoft.com/office/powerpoint/2010/main" val="3596138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smtClean="0"/>
              <a:t>The points to Ponder.</a:t>
            </a:r>
            <a:endParaRPr lang="en-US" b="1" dirty="0"/>
          </a:p>
        </p:txBody>
      </p:sp>
      <p:sp>
        <p:nvSpPr>
          <p:cNvPr id="3" name="Content Placeholder 2"/>
          <p:cNvSpPr>
            <a:spLocks noGrp="1"/>
          </p:cNvSpPr>
          <p:nvPr>
            <p:ph idx="1"/>
          </p:nvPr>
        </p:nvSpPr>
        <p:spPr>
          <a:xfrm>
            <a:off x="457200" y="1447800"/>
            <a:ext cx="8534400" cy="5105400"/>
          </a:xfrm>
        </p:spPr>
        <p:txBody>
          <a:bodyPr>
            <a:noAutofit/>
          </a:bodyPr>
          <a:lstStyle/>
          <a:p>
            <a:r>
              <a:rPr lang="en-US" sz="3200" dirty="0" smtClean="0"/>
              <a:t>How is the  current globalization is providing opportunities and challenges to the Nation states? </a:t>
            </a:r>
          </a:p>
          <a:p>
            <a:r>
              <a:rPr lang="en-US" sz="3200" dirty="0" smtClean="0"/>
              <a:t> What are the processes of Making Nation Powerful or Influential in the international arena ?</a:t>
            </a:r>
          </a:p>
          <a:p>
            <a:r>
              <a:rPr lang="en-US" sz="3200" dirty="0" smtClean="0"/>
              <a:t>What are the determinants of foreign policy ?</a:t>
            </a:r>
          </a:p>
          <a:p>
            <a:r>
              <a:rPr lang="en-US" sz="3200" dirty="0" smtClean="0"/>
              <a:t>How does diplomacy work?</a:t>
            </a:r>
          </a:p>
          <a:p>
            <a:r>
              <a:rPr lang="en-US" sz="3200" dirty="0" smtClean="0"/>
              <a:t>What is international Security? </a:t>
            </a:r>
            <a:endParaRPr lang="en-US" sz="3200" dirty="0"/>
          </a:p>
        </p:txBody>
      </p:sp>
    </p:spTree>
    <p:extLst>
      <p:ext uri="{BB962C8B-B14F-4D97-AF65-F5344CB8AC3E}">
        <p14:creationId xmlns:p14="http://schemas.microsoft.com/office/powerpoint/2010/main" val="104856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will be discussed ?</a:t>
            </a:r>
            <a:endParaRPr lang="en-US" b="1" dirty="0"/>
          </a:p>
        </p:txBody>
      </p:sp>
      <p:sp>
        <p:nvSpPr>
          <p:cNvPr id="3" name="Content Placeholder 2"/>
          <p:cNvSpPr>
            <a:spLocks noGrp="1"/>
          </p:cNvSpPr>
          <p:nvPr>
            <p:ph idx="1"/>
          </p:nvPr>
        </p:nvSpPr>
        <p:spPr>
          <a:xfrm>
            <a:off x="457200" y="1600200"/>
            <a:ext cx="8534400" cy="4724399"/>
          </a:xfrm>
        </p:spPr>
        <p:txBody>
          <a:bodyPr>
            <a:noAutofit/>
          </a:bodyPr>
          <a:lstStyle/>
          <a:p>
            <a:r>
              <a:rPr lang="en-US" sz="3200" dirty="0" smtClean="0"/>
              <a:t>National Interest and the context of it.</a:t>
            </a:r>
          </a:p>
          <a:p>
            <a:r>
              <a:rPr lang="en-US" sz="3200" dirty="0" smtClean="0"/>
              <a:t>The concept of National Power in an interdependent world  </a:t>
            </a:r>
          </a:p>
          <a:p>
            <a:r>
              <a:rPr lang="en-US" sz="3200" dirty="0" smtClean="0"/>
              <a:t>What is Foreign Policy  and its determinants . </a:t>
            </a:r>
          </a:p>
          <a:p>
            <a:r>
              <a:rPr lang="en-US" sz="3200" dirty="0" smtClean="0"/>
              <a:t>Diplomacy  and various kinds and possibilities</a:t>
            </a:r>
          </a:p>
          <a:p>
            <a:r>
              <a:rPr lang="en-US" sz="3200" dirty="0" smtClean="0"/>
              <a:t> Basics of International Security </a:t>
            </a:r>
            <a:endParaRPr lang="en-US" sz="3200" dirty="0"/>
          </a:p>
        </p:txBody>
      </p:sp>
    </p:spTree>
    <p:extLst>
      <p:ext uri="{BB962C8B-B14F-4D97-AF65-F5344CB8AC3E}">
        <p14:creationId xmlns:p14="http://schemas.microsoft.com/office/powerpoint/2010/main" val="812381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Useful Links and Material </a:t>
            </a:r>
            <a:endParaRPr lang="en-US" b="1" dirty="0"/>
          </a:p>
        </p:txBody>
      </p:sp>
      <p:sp>
        <p:nvSpPr>
          <p:cNvPr id="3" name="Content Placeholder 2"/>
          <p:cNvSpPr>
            <a:spLocks noGrp="1"/>
          </p:cNvSpPr>
          <p:nvPr>
            <p:ph idx="1"/>
          </p:nvPr>
        </p:nvSpPr>
        <p:spPr>
          <a:xfrm>
            <a:off x="457200" y="1447800"/>
            <a:ext cx="8229600" cy="5029200"/>
          </a:xfrm>
          <a:ln>
            <a:solidFill>
              <a:schemeClr val="accent1"/>
            </a:solidFill>
          </a:ln>
        </p:spPr>
        <p:txBody>
          <a:bodyPr>
            <a:normAutofit/>
          </a:bodyPr>
          <a:lstStyle/>
          <a:p>
            <a:r>
              <a:rPr lang="en-US" b="1" dirty="0" err="1" smtClean="0">
                <a:solidFill>
                  <a:schemeClr val="accent6"/>
                </a:solidFill>
                <a:hlinkClick r:id="rId2"/>
              </a:rPr>
              <a:t>Viotti.Paul</a:t>
            </a:r>
            <a:r>
              <a:rPr lang="en-US" b="1" dirty="0" smtClean="0">
                <a:solidFill>
                  <a:schemeClr val="accent6"/>
                </a:solidFill>
                <a:hlinkClick r:id="rId2"/>
              </a:rPr>
              <a:t> </a:t>
            </a:r>
            <a:r>
              <a:rPr lang="en-US" b="1" dirty="0">
                <a:solidFill>
                  <a:schemeClr val="accent6"/>
                </a:solidFill>
                <a:hlinkClick r:id="rId2"/>
              </a:rPr>
              <a:t>.R. and </a:t>
            </a:r>
            <a:r>
              <a:rPr lang="en-US" b="1" dirty="0" err="1">
                <a:solidFill>
                  <a:schemeClr val="accent6"/>
                </a:solidFill>
                <a:hlinkClick r:id="rId2"/>
              </a:rPr>
              <a:t>Kuppi</a:t>
            </a:r>
            <a:r>
              <a:rPr lang="en-US" b="1" dirty="0">
                <a:solidFill>
                  <a:schemeClr val="accent6"/>
                </a:solidFill>
                <a:hlinkClick r:id="rId2"/>
              </a:rPr>
              <a:t>.  Mark .V. . (2013) International Relations :World Politics, Pearson</a:t>
            </a:r>
            <a:r>
              <a:rPr lang="en-US" b="1" dirty="0" smtClean="0">
                <a:solidFill>
                  <a:schemeClr val="accent6"/>
                </a:solidFill>
                <a:hlinkClick r:id="rId2"/>
              </a:rPr>
              <a:t>.           ( </a:t>
            </a:r>
            <a:r>
              <a:rPr lang="en-US" b="1" dirty="0">
                <a:solidFill>
                  <a:schemeClr val="accent6"/>
                </a:solidFill>
                <a:hlinkClick r:id="rId2"/>
              </a:rPr>
              <a:t>Chapters </a:t>
            </a:r>
            <a:r>
              <a:rPr lang="en-US" b="1" dirty="0" smtClean="0">
                <a:solidFill>
                  <a:schemeClr val="accent6"/>
                </a:solidFill>
                <a:hlinkClick r:id="rId2"/>
              </a:rPr>
              <a:t>6,7,9,10 For </a:t>
            </a:r>
            <a:r>
              <a:rPr lang="en-US" b="1" dirty="0" err="1" smtClean="0">
                <a:solidFill>
                  <a:schemeClr val="accent6"/>
                </a:solidFill>
                <a:hlinkClick r:id="rId2"/>
              </a:rPr>
              <a:t>Power,Foreign</a:t>
            </a:r>
            <a:r>
              <a:rPr lang="en-US" b="1" dirty="0" smtClean="0">
                <a:solidFill>
                  <a:schemeClr val="accent6"/>
                </a:solidFill>
                <a:hlinkClick r:id="rId2"/>
              </a:rPr>
              <a:t> Policy, Diplomacy, Conflict)</a:t>
            </a:r>
            <a:endParaRPr lang="en-US" b="1" dirty="0">
              <a:solidFill>
                <a:schemeClr val="accent6"/>
              </a:solidFill>
              <a:hlinkClick r:id="rId2"/>
            </a:endParaRPr>
          </a:p>
          <a:p>
            <a:r>
              <a:rPr lang="en-US" b="1" dirty="0" smtClean="0">
                <a:hlinkClick r:id="rId2"/>
              </a:rPr>
              <a:t>https</a:t>
            </a:r>
            <a:r>
              <a:rPr lang="en-US" b="1" dirty="0">
                <a:hlinkClick r:id="rId2"/>
              </a:rPr>
              <a:t>://</a:t>
            </a:r>
            <a:r>
              <a:rPr lang="en-US" b="1" dirty="0" smtClean="0">
                <a:hlinkClick r:id="rId2"/>
              </a:rPr>
              <a:t>www.rand.org/topics/global-security.html</a:t>
            </a:r>
            <a:r>
              <a:rPr lang="en-US" b="1" dirty="0" smtClean="0"/>
              <a:t>          ( Gives insights in to Global Security)</a:t>
            </a:r>
          </a:p>
          <a:p>
            <a:r>
              <a:rPr lang="en-US" b="1" dirty="0" smtClean="0"/>
              <a:t>Hague Peter (2008) </a:t>
            </a:r>
            <a:r>
              <a:rPr lang="en-US" b="1" i="1" dirty="0" smtClean="0"/>
              <a:t>Understanding Global Security</a:t>
            </a:r>
            <a:r>
              <a:rPr lang="en-US" b="1" dirty="0" smtClean="0"/>
              <a:t>. </a:t>
            </a:r>
            <a:r>
              <a:rPr lang="en-US" b="1" dirty="0" err="1" smtClean="0"/>
              <a:t>Routlege</a:t>
            </a:r>
            <a:r>
              <a:rPr lang="en-US" b="1" dirty="0" smtClean="0"/>
              <a:t>, London.</a:t>
            </a:r>
          </a:p>
          <a:p>
            <a:r>
              <a:rPr lang="en-US" b="1" dirty="0">
                <a:hlinkClick r:id="rId3"/>
              </a:rPr>
              <a:t>https://</a:t>
            </a:r>
            <a:r>
              <a:rPr lang="en-US" b="1" dirty="0" smtClean="0">
                <a:hlinkClick r:id="rId3"/>
              </a:rPr>
              <a:t>www.youtube.com/watch?v=Ef6MCdtgqYE&amp;list=PLloO_FPkrr1ttCchRtp-z0HPDQaJh1N-S</a:t>
            </a:r>
            <a:r>
              <a:rPr lang="en-US" b="1" dirty="0" smtClean="0"/>
              <a:t>   ( A serious of 17 Lectures on IR  Lecture 7 on Foreign  Policy  and Lecture 10 useful).</a:t>
            </a:r>
          </a:p>
          <a:p>
            <a:endParaRPr lang="en-US" dirty="0" smtClean="0"/>
          </a:p>
          <a:p>
            <a:endParaRPr lang="en-US" dirty="0"/>
          </a:p>
        </p:txBody>
      </p:sp>
    </p:spTree>
    <p:extLst>
      <p:ext uri="{BB962C8B-B14F-4D97-AF65-F5344CB8AC3E}">
        <p14:creationId xmlns:p14="http://schemas.microsoft.com/office/powerpoint/2010/main" val="508744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295400"/>
            <a:ext cx="6172200" cy="3848100"/>
          </a:xfrm>
          <a:prstGeom prst="rect">
            <a:avLst/>
          </a:prstGeom>
          <a:noFill/>
          <a:ln>
            <a:noFill/>
          </a:ln>
          <a:effectLst/>
          <a:extLst/>
        </p:spPr>
      </p:pic>
      <p:sp>
        <p:nvSpPr>
          <p:cNvPr id="4" name="Title 3"/>
          <p:cNvSpPr>
            <a:spLocks noGrp="1"/>
          </p:cNvSpPr>
          <p:nvPr>
            <p:ph type="title"/>
          </p:nvPr>
        </p:nvSpPr>
        <p:spPr>
          <a:xfrm>
            <a:off x="457200" y="1143000"/>
            <a:ext cx="8229600" cy="4000500"/>
          </a:xfrm>
        </p:spPr>
        <p:txBody>
          <a:bodyPr/>
          <a:lstStyle/>
          <a:p>
            <a:r>
              <a:rPr lang="en-US" b="1" dirty="0" smtClean="0"/>
              <a:t>                THANK YOU </a:t>
            </a:r>
            <a:endParaRPr lang="en-US" b="1" dirty="0"/>
          </a:p>
        </p:txBody>
      </p:sp>
    </p:spTree>
    <p:extLst>
      <p:ext uri="{BB962C8B-B14F-4D97-AF65-F5344CB8AC3E}">
        <p14:creationId xmlns:p14="http://schemas.microsoft.com/office/powerpoint/2010/main" val="1546633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9296400" cy="838200"/>
          </a:xfrm>
        </p:spPr>
        <p:txBody>
          <a:bodyPr>
            <a:normAutofit fontScale="90000"/>
          </a:bodyPr>
          <a:lstStyle/>
          <a:p>
            <a:r>
              <a:rPr lang="en-US" sz="3600" b="1" dirty="0" smtClean="0"/>
              <a:t>  The Context </a:t>
            </a:r>
            <a:r>
              <a:rPr lang="en-US" sz="3600" b="1" dirty="0" smtClean="0"/>
              <a:t>in which </a:t>
            </a:r>
            <a:r>
              <a:rPr lang="en-US" sz="3600" b="1" dirty="0" smtClean="0"/>
              <a:t> the Nation States </a:t>
            </a:r>
            <a:r>
              <a:rPr lang="en-US" sz="3600" b="1" dirty="0" smtClean="0"/>
              <a:t>Operate</a:t>
            </a:r>
            <a:r>
              <a:rPr lang="en-US" b="1" dirty="0" smtClean="0"/>
              <a:t>   </a:t>
            </a:r>
            <a:r>
              <a:rPr lang="en-US" dirty="0" smtClean="0"/>
              <a:t>.</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r>
              <a:rPr lang="en-US" b="1" dirty="0" smtClean="0"/>
              <a:t>Security </a:t>
            </a:r>
          </a:p>
          <a:p>
            <a:r>
              <a:rPr lang="en-US" b="1" dirty="0" smtClean="0"/>
              <a:t>Economy </a:t>
            </a:r>
          </a:p>
          <a:p>
            <a:r>
              <a:rPr lang="en-US" b="1" dirty="0" smtClean="0"/>
              <a:t>Identity </a:t>
            </a:r>
          </a:p>
          <a:p>
            <a:pPr marL="0" indent="0">
              <a:buNone/>
            </a:pPr>
            <a:r>
              <a:rPr lang="en-US" dirty="0" smtClean="0"/>
              <a:t>Are deemed as three prime movers of any nation state.  </a:t>
            </a:r>
          </a:p>
          <a:p>
            <a:pPr marL="0" indent="0">
              <a:buNone/>
            </a:pPr>
            <a:r>
              <a:rPr lang="en-US" b="1" dirty="0" smtClean="0"/>
              <a:t>States </a:t>
            </a:r>
            <a:r>
              <a:rPr lang="en-US" dirty="0" smtClean="0"/>
              <a:t>, International Organizations, Transnational </a:t>
            </a:r>
            <a:r>
              <a:rPr lang="en-US" dirty="0" err="1" smtClean="0"/>
              <a:t>Orgnisations</a:t>
            </a:r>
            <a:r>
              <a:rPr lang="en-US" dirty="0" smtClean="0"/>
              <a:t>.</a:t>
            </a:r>
          </a:p>
          <a:p>
            <a:pPr marL="0" indent="0">
              <a:buNone/>
            </a:pPr>
            <a:r>
              <a:rPr lang="en-US" dirty="0" smtClean="0"/>
              <a:t>Do operate in the Arena of International Politics.</a:t>
            </a:r>
          </a:p>
          <a:p>
            <a:pPr marL="0" indent="0">
              <a:buNone/>
            </a:pPr>
            <a:r>
              <a:rPr lang="en-US" dirty="0" smtClean="0"/>
              <a:t>Ina situation where there is  </a:t>
            </a:r>
            <a:r>
              <a:rPr lang="en-US" b="1" dirty="0" smtClean="0"/>
              <a:t>Crisis of Authority </a:t>
            </a:r>
            <a:r>
              <a:rPr lang="en-US" dirty="0" smtClean="0"/>
              <a:t>and </a:t>
            </a:r>
            <a:r>
              <a:rPr lang="en-US" b="1" dirty="0" smtClean="0"/>
              <a:t>Globalization</a:t>
            </a:r>
            <a:r>
              <a:rPr lang="en-US" dirty="0" smtClean="0"/>
              <a:t> and </a:t>
            </a:r>
            <a:r>
              <a:rPr lang="en-US" b="1" dirty="0" smtClean="0"/>
              <a:t>Inter Dependence Operate.</a:t>
            </a:r>
            <a:endParaRPr lang="en-US" b="1" dirty="0"/>
          </a:p>
        </p:txBody>
      </p:sp>
    </p:spTree>
    <p:extLst>
      <p:ext uri="{BB962C8B-B14F-4D97-AF65-F5344CB8AC3E}">
        <p14:creationId xmlns:p14="http://schemas.microsoft.com/office/powerpoint/2010/main" val="2870027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Basics of National Interest</a:t>
            </a:r>
            <a:endParaRPr lang="en-US" b="1" dirty="0"/>
          </a:p>
        </p:txBody>
      </p:sp>
      <p:sp>
        <p:nvSpPr>
          <p:cNvPr id="4" name="Content Placeholder 3"/>
          <p:cNvSpPr>
            <a:spLocks noGrp="1"/>
          </p:cNvSpPr>
          <p:nvPr>
            <p:ph idx="1"/>
          </p:nvPr>
        </p:nvSpPr>
        <p:spPr>
          <a:xfrm>
            <a:off x="457200" y="1371600"/>
            <a:ext cx="8229600" cy="4754563"/>
          </a:xfrm>
        </p:spPr>
        <p:txBody>
          <a:bodyPr/>
          <a:lstStyle/>
          <a:p>
            <a:r>
              <a:rPr lang="en-US" dirty="0" smtClean="0"/>
              <a:t>Survival ,Economic Vitality, Core Values</a:t>
            </a:r>
          </a:p>
          <a:p>
            <a:pPr marL="0" indent="0">
              <a:buNone/>
            </a:pPr>
            <a:r>
              <a:rPr lang="en-US" dirty="0" smtClean="0"/>
              <a:t>Are the key components of national Interest </a:t>
            </a:r>
          </a:p>
          <a:p>
            <a:pPr marL="0" indent="0">
              <a:buNone/>
            </a:pPr>
            <a:endParaRPr lang="en-US" dirty="0"/>
          </a:p>
          <a:p>
            <a:endParaRPr lang="en-US" dirty="0"/>
          </a:p>
        </p:txBody>
      </p:sp>
      <p:pic>
        <p:nvPicPr>
          <p:cNvPr id="1027" name="Picture 3" descr="D:\Teaching Activity\NALSAR PRO\Defence Laws\understanding nation 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667000"/>
            <a:ext cx="65913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31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Resources of National Power </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a:t>Economic </a:t>
            </a:r>
            <a:r>
              <a:rPr lang="en-US" dirty="0" smtClean="0"/>
              <a:t>Resources</a:t>
            </a:r>
          </a:p>
          <a:p>
            <a:r>
              <a:rPr lang="en-US" dirty="0"/>
              <a:t>Human Capital</a:t>
            </a:r>
            <a:r>
              <a:rPr lang="en-US" dirty="0" smtClean="0"/>
              <a:t>.</a:t>
            </a:r>
          </a:p>
          <a:p>
            <a:r>
              <a:rPr lang="en-US" dirty="0"/>
              <a:t>Natural Resources. </a:t>
            </a:r>
            <a:endParaRPr lang="en-US" dirty="0" smtClean="0"/>
          </a:p>
          <a:p>
            <a:r>
              <a:rPr lang="en-US" dirty="0"/>
              <a:t>Capital Resources</a:t>
            </a:r>
            <a:r>
              <a:rPr lang="en-US" dirty="0" smtClean="0"/>
              <a:t>.</a:t>
            </a:r>
          </a:p>
          <a:p>
            <a:r>
              <a:rPr lang="en-US" dirty="0"/>
              <a:t>Knowledge and Technology Resources. </a:t>
            </a:r>
            <a:endParaRPr lang="en-US" dirty="0" smtClean="0"/>
          </a:p>
          <a:p>
            <a:r>
              <a:rPr lang="en-US" dirty="0"/>
              <a:t>Government </a:t>
            </a:r>
            <a:r>
              <a:rPr lang="en-US" dirty="0" smtClean="0"/>
              <a:t>Resources</a:t>
            </a:r>
          </a:p>
          <a:p>
            <a:r>
              <a:rPr lang="en-US" dirty="0" smtClean="0"/>
              <a:t>Military </a:t>
            </a:r>
            <a:r>
              <a:rPr lang="en-US" dirty="0"/>
              <a:t>Resources</a:t>
            </a:r>
            <a:r>
              <a:rPr lang="en-US" dirty="0" smtClean="0"/>
              <a:t>.</a:t>
            </a:r>
          </a:p>
          <a:p>
            <a:r>
              <a:rPr lang="en-US" dirty="0" smtClean="0"/>
              <a:t>International </a:t>
            </a:r>
            <a:r>
              <a:rPr lang="en-US" dirty="0"/>
              <a:t>Resources</a:t>
            </a:r>
          </a:p>
          <a:p>
            <a:endParaRPr lang="en-US" dirty="0"/>
          </a:p>
        </p:txBody>
      </p:sp>
    </p:spTree>
    <p:extLst>
      <p:ext uri="{BB962C8B-B14F-4D97-AF65-F5344CB8AC3E}">
        <p14:creationId xmlns:p14="http://schemas.microsoft.com/office/powerpoint/2010/main" val="100572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Instruments prompting national Interest   </a:t>
            </a:r>
            <a:endParaRPr lang="en-US" b="1" dirty="0"/>
          </a:p>
        </p:txBody>
      </p:sp>
      <p:sp>
        <p:nvSpPr>
          <p:cNvPr id="3" name="Content Placeholder 2"/>
          <p:cNvSpPr>
            <a:spLocks noGrp="1"/>
          </p:cNvSpPr>
          <p:nvPr>
            <p:ph idx="1"/>
          </p:nvPr>
        </p:nvSpPr>
        <p:spPr/>
        <p:txBody>
          <a:bodyPr/>
          <a:lstStyle/>
          <a:p>
            <a:r>
              <a:rPr lang="en-US" dirty="0" smtClean="0"/>
              <a:t>Diplomacy</a:t>
            </a:r>
          </a:p>
          <a:p>
            <a:r>
              <a:rPr lang="en-US" dirty="0" smtClean="0"/>
              <a:t>Propaganda</a:t>
            </a:r>
          </a:p>
          <a:p>
            <a:r>
              <a:rPr lang="en-US" dirty="0" smtClean="0"/>
              <a:t>Imperialism and colonialism.</a:t>
            </a:r>
          </a:p>
          <a:p>
            <a:r>
              <a:rPr lang="en-US" dirty="0" smtClean="0"/>
              <a:t>Coercive means</a:t>
            </a:r>
          </a:p>
          <a:p>
            <a:r>
              <a:rPr lang="en-US" dirty="0" smtClean="0"/>
              <a:t>Economic Instruments </a:t>
            </a:r>
          </a:p>
          <a:p>
            <a:r>
              <a:rPr lang="en-US" dirty="0" smtClean="0"/>
              <a:t>Alliances and Treaties  </a:t>
            </a:r>
            <a:endParaRPr lang="en-US" dirty="0"/>
          </a:p>
        </p:txBody>
      </p:sp>
    </p:spTree>
    <p:extLst>
      <p:ext uri="{BB962C8B-B14F-4D97-AF65-F5344CB8AC3E}">
        <p14:creationId xmlns:p14="http://schemas.microsoft.com/office/powerpoint/2010/main" val="2628865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a:t>
            </a:r>
            <a:endParaRPr lang="en-US" dirty="0"/>
          </a:p>
        </p:txBody>
      </p:sp>
      <p:sp>
        <p:nvSpPr>
          <p:cNvPr id="3" name="Content Placeholder 2"/>
          <p:cNvSpPr>
            <a:spLocks noGrp="1"/>
          </p:cNvSpPr>
          <p:nvPr>
            <p:ph idx="1"/>
          </p:nvPr>
        </p:nvSpPr>
        <p:spPr/>
        <p:txBody>
          <a:bodyPr>
            <a:normAutofit/>
          </a:bodyPr>
          <a:lstStyle/>
          <a:p>
            <a:pPr algn="just"/>
            <a:r>
              <a:rPr lang="en-US" dirty="0" smtClean="0"/>
              <a:t>Foreign </a:t>
            </a:r>
            <a:r>
              <a:rPr lang="en-US" dirty="0"/>
              <a:t>policy </a:t>
            </a:r>
            <a:r>
              <a:rPr lang="en-US" dirty="0" smtClean="0"/>
              <a:t>is the </a:t>
            </a:r>
            <a:r>
              <a:rPr lang="en-US" dirty="0"/>
              <a:t>system of activities evolved by communities for changing the behavior of other states </a:t>
            </a:r>
            <a:r>
              <a:rPr lang="en-US" dirty="0" smtClean="0"/>
              <a:t>,either </a:t>
            </a:r>
            <a:r>
              <a:rPr lang="en-US" dirty="0"/>
              <a:t>through change or status quo, in order to ensure the maximum service of its </a:t>
            </a:r>
            <a:r>
              <a:rPr lang="en-US" dirty="0" smtClean="0"/>
              <a:t>interest and </a:t>
            </a:r>
            <a:r>
              <a:rPr lang="en-US" dirty="0"/>
              <a:t>for adjusting their own activities to the international environment. </a:t>
            </a:r>
            <a:endParaRPr lang="en-US" dirty="0" smtClean="0"/>
          </a:p>
          <a:p>
            <a:pPr marL="0" indent="0" algn="just">
              <a:buNone/>
            </a:pPr>
            <a:r>
              <a:rPr lang="en-US" dirty="0" smtClean="0"/>
              <a:t>- (</a:t>
            </a:r>
            <a:r>
              <a:rPr lang="en-US" dirty="0" err="1" smtClean="0"/>
              <a:t>Modelski’s</a:t>
            </a:r>
            <a:r>
              <a:rPr lang="en-US" dirty="0" smtClean="0"/>
              <a:t> </a:t>
            </a:r>
            <a:r>
              <a:rPr lang="en-US" dirty="0" err="1" smtClean="0"/>
              <a:t>definations</a:t>
            </a:r>
            <a:r>
              <a:rPr lang="en-US" dirty="0" smtClean="0"/>
              <a:t> Improved by </a:t>
            </a:r>
            <a:r>
              <a:rPr lang="en-US" dirty="0" err="1" smtClean="0"/>
              <a:t>Mahender</a:t>
            </a:r>
            <a:r>
              <a:rPr lang="en-US" dirty="0" smtClean="0"/>
              <a:t> Kumar)</a:t>
            </a:r>
            <a:endParaRPr lang="en-US" dirty="0"/>
          </a:p>
        </p:txBody>
      </p:sp>
    </p:spTree>
    <p:extLst>
      <p:ext uri="{BB962C8B-B14F-4D97-AF65-F5344CB8AC3E}">
        <p14:creationId xmlns:p14="http://schemas.microsoft.com/office/powerpoint/2010/main" val="2135314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foreign policy </a:t>
            </a:r>
            <a:endParaRPr lang="en-US" dirty="0"/>
          </a:p>
        </p:txBody>
      </p:sp>
      <p:sp>
        <p:nvSpPr>
          <p:cNvPr id="3" name="Content Placeholder 2"/>
          <p:cNvSpPr>
            <a:spLocks noGrp="1"/>
          </p:cNvSpPr>
          <p:nvPr>
            <p:ph idx="1"/>
          </p:nvPr>
        </p:nvSpPr>
        <p:spPr/>
        <p:txBody>
          <a:bodyPr/>
          <a:lstStyle/>
          <a:p>
            <a:r>
              <a:rPr lang="en-US" dirty="0" smtClean="0"/>
              <a:t> </a:t>
            </a:r>
            <a:r>
              <a:rPr lang="en-US" dirty="0"/>
              <a:t>Policy makers,</a:t>
            </a:r>
          </a:p>
          <a:p>
            <a:endParaRPr lang="en-US" dirty="0"/>
          </a:p>
          <a:p>
            <a:r>
              <a:rPr lang="en-US" dirty="0" smtClean="0"/>
              <a:t> </a:t>
            </a:r>
            <a:r>
              <a:rPr lang="en-US" dirty="0"/>
              <a:t>Interest and objectives</a:t>
            </a:r>
          </a:p>
          <a:p>
            <a:endParaRPr lang="en-US" dirty="0"/>
          </a:p>
          <a:p>
            <a:r>
              <a:rPr lang="en-US" dirty="0" smtClean="0"/>
              <a:t> </a:t>
            </a:r>
            <a:r>
              <a:rPr lang="en-US" dirty="0"/>
              <a:t>Principles of foreign policy, and</a:t>
            </a:r>
          </a:p>
          <a:p>
            <a:endParaRPr lang="en-US" dirty="0"/>
          </a:p>
          <a:p>
            <a:r>
              <a:rPr lang="en-US" dirty="0" smtClean="0"/>
              <a:t> </a:t>
            </a:r>
            <a:r>
              <a:rPr lang="en-US" dirty="0"/>
              <a:t>Means of foreign policy</a:t>
            </a:r>
          </a:p>
        </p:txBody>
      </p:sp>
    </p:spTree>
    <p:extLst>
      <p:ext uri="{BB962C8B-B14F-4D97-AF65-F5344CB8AC3E}">
        <p14:creationId xmlns:p14="http://schemas.microsoft.com/office/powerpoint/2010/main" val="2023362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 of Foreign Policy </a:t>
            </a:r>
            <a:endParaRPr lang="en-US" b="1" dirty="0"/>
          </a:p>
        </p:txBody>
      </p:sp>
      <p:sp>
        <p:nvSpPr>
          <p:cNvPr id="3" name="Content Placeholder 2"/>
          <p:cNvSpPr>
            <a:spLocks noGrp="1"/>
          </p:cNvSpPr>
          <p:nvPr>
            <p:ph idx="1"/>
          </p:nvPr>
        </p:nvSpPr>
        <p:spPr>
          <a:xfrm>
            <a:off x="457200" y="1295400"/>
            <a:ext cx="8229600" cy="4830763"/>
          </a:xfrm>
        </p:spPr>
        <p:txBody>
          <a:bodyPr>
            <a:normAutofit/>
          </a:bodyPr>
          <a:lstStyle/>
          <a:p>
            <a:r>
              <a:rPr lang="en-US" dirty="0" smtClean="0"/>
              <a:t>Maintaining </a:t>
            </a:r>
            <a:r>
              <a:rPr lang="en-US" dirty="0"/>
              <a:t>the integrity of the state,</a:t>
            </a:r>
          </a:p>
          <a:p>
            <a:r>
              <a:rPr lang="en-US" dirty="0" smtClean="0"/>
              <a:t>Promoting </a:t>
            </a:r>
            <a:r>
              <a:rPr lang="en-US" dirty="0"/>
              <a:t>economic interest,</a:t>
            </a:r>
          </a:p>
          <a:p>
            <a:r>
              <a:rPr lang="en-US" dirty="0" smtClean="0"/>
              <a:t>Providing </a:t>
            </a:r>
            <a:r>
              <a:rPr lang="en-US" dirty="0"/>
              <a:t>for national security,</a:t>
            </a:r>
          </a:p>
          <a:p>
            <a:r>
              <a:rPr lang="en-US" dirty="0" smtClean="0"/>
              <a:t>Protecting </a:t>
            </a:r>
            <a:r>
              <a:rPr lang="en-US" dirty="0"/>
              <a:t>national prestige and developing national power, and</a:t>
            </a:r>
          </a:p>
          <a:p>
            <a:r>
              <a:rPr lang="en-US" dirty="0" smtClean="0"/>
              <a:t>Maintaining </a:t>
            </a:r>
            <a:r>
              <a:rPr lang="en-US" dirty="0"/>
              <a:t>world </a:t>
            </a:r>
            <a:r>
              <a:rPr lang="en-US" dirty="0" smtClean="0"/>
              <a:t>order.</a:t>
            </a:r>
          </a:p>
          <a:p>
            <a:pPr marL="0" indent="0" algn="just">
              <a:buNone/>
            </a:pPr>
            <a:r>
              <a:rPr lang="en-US" sz="3500" dirty="0" smtClean="0"/>
              <a:t>The above  </a:t>
            </a:r>
            <a:r>
              <a:rPr lang="en-US" sz="3500" dirty="0"/>
              <a:t>can be supplemented by specific objectives according to the peculiar problems and conditions of the particular country</a:t>
            </a:r>
          </a:p>
          <a:p>
            <a:pPr marL="0" indent="0">
              <a:buNone/>
            </a:pPr>
            <a:endParaRPr lang="en-US" dirty="0"/>
          </a:p>
        </p:txBody>
      </p:sp>
    </p:spTree>
    <p:extLst>
      <p:ext uri="{BB962C8B-B14F-4D97-AF65-F5344CB8AC3E}">
        <p14:creationId xmlns:p14="http://schemas.microsoft.com/office/powerpoint/2010/main" val="1036995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1603</TotalTime>
  <Words>1027</Words>
  <Application>Microsoft Office PowerPoint</Application>
  <PresentationFormat>On-screen Show (4:3)</PresentationFormat>
  <Paragraphs>141</Paragraphs>
  <Slides>21</Slides>
  <Notes>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Clarity</vt:lpstr>
      <vt:lpstr> Foreign Policy and Diplomacy  (as  a  part  of   International Security ,Diplomacy and Conflict Resolution) </vt:lpstr>
      <vt:lpstr>What will be discussed ?</vt:lpstr>
      <vt:lpstr>  The Context in which  the Nation States Operate   .</vt:lpstr>
      <vt:lpstr>Basics of National Interest</vt:lpstr>
      <vt:lpstr>Resources of National Power </vt:lpstr>
      <vt:lpstr>Instruments prompting national Interest   </vt:lpstr>
      <vt:lpstr>Foreign Policy </vt:lpstr>
      <vt:lpstr>Components of foreign policy </vt:lpstr>
      <vt:lpstr>Objectives of Foreign Policy </vt:lpstr>
      <vt:lpstr>Foreign Policy Choices </vt:lpstr>
      <vt:lpstr>Diplomacy </vt:lpstr>
      <vt:lpstr>The beginning of modern European Diplomacy </vt:lpstr>
      <vt:lpstr>The Six Technics  of Modern Diplomacy </vt:lpstr>
      <vt:lpstr>Various Types of Diplomacy </vt:lpstr>
      <vt:lpstr>Diplomatic and Consular Relations </vt:lpstr>
      <vt:lpstr>International Security  </vt:lpstr>
      <vt:lpstr>Types of security threats </vt:lpstr>
      <vt:lpstr>Security Threats Create Conflicts </vt:lpstr>
      <vt:lpstr>The points to Ponder.</vt:lpstr>
      <vt:lpstr>Useful Links and Material </vt:lpstr>
      <vt:lpstr>                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Security ,Diplomacy and Conflict Resolution </dc:title>
  <dc:creator>vagesh</dc:creator>
  <cp:lastModifiedBy>Vageesh</cp:lastModifiedBy>
  <cp:revision>40</cp:revision>
  <dcterms:created xsi:type="dcterms:W3CDTF">2006-08-16T00:00:00Z</dcterms:created>
  <dcterms:modified xsi:type="dcterms:W3CDTF">2019-09-26T06:57:51Z</dcterms:modified>
</cp:coreProperties>
</file>